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 b="def" i="def"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2" name="Shape 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05" name="Shape 10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</a:pPr>
            <a:r>
              <a:t>Please write the chosen value on the We Value template (this should have been printed out) under “We Value…”</a:t>
            </a:r>
          </a:p>
          <a:p>
            <a:pPr>
              <a:spcBef>
                <a:spcPts val="400"/>
              </a:spcBef>
            </a:pPr>
          </a:p>
          <a:p>
            <a:pPr>
              <a:spcBef>
                <a:spcPts val="400"/>
              </a:spcBef>
            </a:pPr>
            <a:r>
              <a:t>Then please write the chosen action that everyone will take to put that value into practice. </a:t>
            </a:r>
          </a:p>
          <a:p>
            <a:pPr>
              <a:spcBef>
                <a:spcPts val="400"/>
              </a:spcBef>
            </a:pPr>
          </a:p>
          <a:p>
            <a:pPr>
              <a:spcBef>
                <a:spcPts val="400"/>
              </a:spcBef>
            </a:pPr>
            <a:r>
              <a:t>If there is time, space and appetite, you can take a photo of the completed/signed We Value template, either on its own or with the group.</a:t>
            </a:r>
          </a:p>
        </p:txBody>
      </p:sp>
    </p:spTree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30" name="Body Level One…"/>
          <p:cNvSpPr txBox="1"/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9" name="Body Level One…"/>
          <p:cNvSpPr txBox="1"/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/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Body Level One…"/>
          <p:cNvSpPr txBox="1"/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2400"/>
            </a:lvl1pPr>
            <a:lvl2pPr marL="0" indent="457200">
              <a:buSzTx/>
              <a:buFontTx/>
              <a:buNone/>
              <a:defRPr b="1" sz="2400"/>
            </a:lvl2pPr>
            <a:lvl3pPr marL="0" indent="914400">
              <a:buSzTx/>
              <a:buFontTx/>
              <a:buNone/>
              <a:defRPr b="1" sz="2400"/>
            </a:lvl3pPr>
            <a:lvl4pPr marL="0" indent="1371600">
              <a:buSzTx/>
              <a:buFontTx/>
              <a:buNone/>
              <a:defRPr b="1" sz="2400"/>
            </a:lvl4pPr>
            <a:lvl5pPr marL="0" indent="1828800">
              <a:buSzTx/>
              <a:buFontTx/>
              <a:buNone/>
              <a:defRPr b="1"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/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b="1" sz="2400"/>
            </a:pPr>
          </a:p>
        </p:txBody>
      </p:sp>
      <p:sp>
        <p:nvSpPr>
          <p:cNvPr id="5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73" name="Body Level One…"/>
          <p:cNvSpPr txBox="1"/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/>
          <p:nvPr>
            <p:ph type="body" sz="quarter" idx="21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83" name="Picture Placeholder 2"/>
          <p:cNvSpPr/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4" name="Body Level One…"/>
          <p:cNvSpPr txBox="1"/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itle 1"/>
          <p:cNvSpPr txBox="1"/>
          <p:nvPr/>
        </p:nvSpPr>
        <p:spPr>
          <a:xfrm>
            <a:off x="2469313" y="599256"/>
            <a:ext cx="7461885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b="1" sz="4800">
                <a:solidFill>
                  <a:srgbClr val="808080"/>
                </a:solidFill>
                <a:latin typeface="Aileron Bold"/>
                <a:ea typeface="Aileron Bold"/>
                <a:cs typeface="Aileron Bold"/>
                <a:sym typeface="Aileron Bold"/>
              </a:defRPr>
            </a:lvl1pPr>
          </a:lstStyle>
          <a:p>
            <a:pPr/>
            <a:r>
              <a:t>I VALUE… </a:t>
            </a:r>
          </a:p>
        </p:txBody>
      </p:sp>
      <p:sp>
        <p:nvSpPr>
          <p:cNvPr id="95" name="Subtitle 2"/>
          <p:cNvSpPr/>
          <p:nvPr/>
        </p:nvSpPr>
        <p:spPr>
          <a:xfrm>
            <a:off x="1919535" y="3278835"/>
            <a:ext cx="8424938" cy="2119933"/>
          </a:xfrm>
          <a:prstGeom prst="rect">
            <a:avLst/>
          </a:prstGeom>
          <a:ln w="19050">
            <a:solidFill>
              <a:srgbClr val="808080">
                <a:alpha val="22000"/>
              </a:srgbClr>
            </a:solidFill>
            <a:prstDash val="dash"/>
          </a:ln>
        </p:spPr>
        <p:txBody>
          <a:bodyPr lIns="45719" rIns="45719"/>
          <a:lstStyle/>
          <a:p>
            <a:pPr/>
          </a:p>
        </p:txBody>
      </p:sp>
      <p:sp>
        <p:nvSpPr>
          <p:cNvPr id="96" name="Subtitle 2"/>
          <p:cNvSpPr/>
          <p:nvPr/>
        </p:nvSpPr>
        <p:spPr>
          <a:xfrm>
            <a:off x="1919535" y="1459231"/>
            <a:ext cx="8424938" cy="1041852"/>
          </a:xfrm>
          <a:prstGeom prst="rect">
            <a:avLst/>
          </a:prstGeom>
          <a:ln w="19050">
            <a:solidFill>
              <a:srgbClr val="808080">
                <a:alpha val="22000"/>
              </a:srgbClr>
            </a:solidFill>
            <a:prstDash val="dash"/>
          </a:ln>
        </p:spPr>
        <p:txBody>
          <a:bodyPr lIns="45719" rIns="45719"/>
          <a:lstStyle/>
          <a:p>
            <a:pPr/>
          </a:p>
        </p:txBody>
      </p:sp>
      <p:sp>
        <p:nvSpPr>
          <p:cNvPr id="97" name="Rectangle 396"/>
          <p:cNvSpPr txBox="1"/>
          <p:nvPr/>
        </p:nvSpPr>
        <p:spPr>
          <a:xfrm>
            <a:off x="2318705" y="2193954"/>
            <a:ext cx="7626593" cy="1285241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0" dist="38100" dir="2700000">
              <a:srgbClr val="000000">
                <a:alpha val="39999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74320" tIns="274320" rIns="274320" bIns="274320" anchor="ctr">
            <a:spAutoFit/>
          </a:bodyPr>
          <a:lstStyle>
            <a:lvl1pPr algn="ctr">
              <a:defRPr b="1" sz="4800">
                <a:solidFill>
                  <a:srgbClr val="808080"/>
                </a:solidFill>
                <a:latin typeface="Aileron Bold"/>
                <a:ea typeface="Aileron Bold"/>
                <a:cs typeface="Aileron Bold"/>
                <a:sym typeface="Aileron Bold"/>
              </a:defRPr>
            </a:lvl1pPr>
          </a:lstStyle>
          <a:p>
            <a:pPr/>
            <a:r>
              <a:t>SO I…</a:t>
            </a:r>
          </a:p>
        </p:txBody>
      </p:sp>
      <p:sp>
        <p:nvSpPr>
          <p:cNvPr id="98" name="Rectangle 14"/>
          <p:cNvSpPr txBox="1"/>
          <p:nvPr/>
        </p:nvSpPr>
        <p:spPr>
          <a:xfrm>
            <a:off x="6001588" y="934674"/>
            <a:ext cx="188824" cy="4547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 anchor="ctr">
            <a:spAutoFit/>
          </a:bodyPr>
          <a:lstStyle/>
          <a:p>
            <a:pPr algn="ctr">
              <a:defRPr sz="1200"/>
            </a:pPr>
          </a:p>
          <a:p>
            <a:pPr algn="ctr">
              <a:defRPr sz="1200">
                <a:latin typeface="Arial"/>
                <a:ea typeface="Arial"/>
                <a:cs typeface="Arial"/>
                <a:sym typeface="Arial"/>
              </a:defRPr>
            </a:pPr>
            <a:r>
              <a:t>  </a:t>
            </a:r>
          </a:p>
        </p:txBody>
      </p:sp>
      <p:sp>
        <p:nvSpPr>
          <p:cNvPr id="99" name="TextBox 3"/>
          <p:cNvSpPr txBox="1"/>
          <p:nvPr/>
        </p:nvSpPr>
        <p:spPr>
          <a:xfrm>
            <a:off x="9379776" y="6379710"/>
            <a:ext cx="2664147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600">
                <a:solidFill>
                  <a:srgbClr val="808080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pPr/>
            <a:r>
              <a:t>www.worldvaluesday.com</a:t>
            </a:r>
          </a:p>
        </p:txBody>
      </p:sp>
      <p:sp>
        <p:nvSpPr>
          <p:cNvPr id="100" name="TextBox 13"/>
          <p:cNvSpPr txBox="1"/>
          <p:nvPr/>
        </p:nvSpPr>
        <p:spPr>
          <a:xfrm>
            <a:off x="2328421" y="1699771"/>
            <a:ext cx="7350364" cy="333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i="1">
                <a:solidFill>
                  <a:srgbClr val="AFABAB"/>
                </a:solidFill>
              </a:defRPr>
            </a:lvl1pPr>
          </a:lstStyle>
          <a:p>
            <a:pPr/>
            <a:r>
              <a:t>Enter a value that is important to you.</a:t>
            </a:r>
          </a:p>
        </p:txBody>
      </p:sp>
      <p:sp>
        <p:nvSpPr>
          <p:cNvPr id="101" name="TextBox 14"/>
          <p:cNvSpPr txBox="1"/>
          <p:nvPr/>
        </p:nvSpPr>
        <p:spPr>
          <a:xfrm>
            <a:off x="2200505" y="4046647"/>
            <a:ext cx="7862994" cy="333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i="1">
                <a:solidFill>
                  <a:srgbClr val="AFABAB"/>
                </a:solidFill>
              </a:defRPr>
            </a:lvl1pPr>
          </a:lstStyle>
          <a:p>
            <a:pPr/>
            <a:r>
              <a:t>Enter the action you have taken or will take to put that value into action  </a:t>
            </a:r>
          </a:p>
        </p:txBody>
      </p:sp>
      <p:sp>
        <p:nvSpPr>
          <p:cNvPr id="102" name="Text Box 2"/>
          <p:cNvSpPr txBox="1"/>
          <p:nvPr/>
        </p:nvSpPr>
        <p:spPr>
          <a:xfrm>
            <a:off x="4338973" y="5593760"/>
            <a:ext cx="5471484" cy="701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 sz="4000">
                <a:solidFill>
                  <a:srgbClr val="808080"/>
                </a:solidFill>
                <a:latin typeface="Aileron Bold"/>
                <a:ea typeface="Aileron Bold"/>
                <a:cs typeface="Aileron Bold"/>
                <a:sym typeface="Aileron Bold"/>
              </a:defRPr>
            </a:lvl1pPr>
          </a:lstStyle>
          <a:p>
            <a:pPr/>
            <a:r>
              <a:t>#WorldValuesDay</a:t>
            </a:r>
          </a:p>
        </p:txBody>
      </p:sp>
      <p:pic>
        <p:nvPicPr>
          <p:cNvPr id="103" name="WVD 2025 - White Background.png" descr="WVD 2025 - White Background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865954" y="5413830"/>
            <a:ext cx="2181016" cy="10609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